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56" r:id="rId4"/>
    <p:sldId id="257" r:id="rId5"/>
    <p:sldId id="258" r:id="rId6"/>
    <p:sldId id="259" r:id="rId7"/>
    <p:sldId id="260" r:id="rId8"/>
    <p:sldId id="264" r:id="rId9"/>
    <p:sldId id="263" r:id="rId10"/>
    <p:sldId id="261" r:id="rId11"/>
    <p:sldId id="265" r:id="rId12"/>
    <p:sldId id="262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9"/>
  </p:normalViewPr>
  <p:slideViewPr>
    <p:cSldViewPr snapToGrid="0">
      <p:cViewPr varScale="1">
        <p:scale>
          <a:sx n="102" d="100"/>
          <a:sy n="102" d="100"/>
        </p:scale>
        <p:origin x="952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3F47C5-0984-4A44-A239-332E2D5E8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0E5458-21EE-4139-B55E-093DB3253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C519B0-C7F3-472F-996C-CFE91FF26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FB1284-D06C-4F5A-9D03-32A8C4195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2D1F96-DC86-4643-A3DD-045CBC7FE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80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8286E7-3555-48C8-8795-A419A620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FFDB0C-8AA6-42D1-97A8-6A80A9B02F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DA711D-F6C4-47E9-B170-3FCCA0203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59D5F8-44ED-48E2-A660-50BA62B88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5B7477-E77E-49A3-8166-43186175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75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CD46C63-4185-4008-B79E-EE4C004262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4DD4FB-D0BC-410C-AA16-F71AA2279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BFA38D-2C09-4DA4-82D6-B08A8B4F3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FC452A-4A4E-4606-A550-4FE692424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77E0AE-BD50-466C-B66C-4DD1E63CB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8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128EB5-3D41-4B2E-AE8F-B0AA78AB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6F0FC9-AA49-49C1-8E01-F77465145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E93E65-0BB5-4F54-933A-A48722313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1C9ED4-0646-4271-BB5C-F4D0D3FB9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4AC43F-10FF-43E5-B831-231919CE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661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F4966-5EE9-4B2D-8B7C-FEDBE017D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676796-B015-4E83-98C0-89EA3C0D9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2C937A-BDE3-4A95-AC0A-46B5D3919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85BF7F-5752-49EE-A1CE-A9DA54BD2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885553-A218-487B-946D-DDE637FE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283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66B0F4-9114-4AED-8A27-9BEFE366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BB04F-2760-4C54-BF91-5D5BDAC24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61A647-4D8B-4495-9274-B7067A641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C2133E-BB46-4594-9A1C-EFB26E01D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6C9650-5CE0-4607-9F68-56B1EA94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1B4519-E5BE-439D-8B63-E5ABE7A49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71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40AECD-F411-47B3-B32C-975C3DF84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E81F14-0D7D-470E-90AB-51BB0EF46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45A5CA-4DAF-4E31-84E0-7113CEF1B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EEE4A24-C276-40AE-A33A-E6244CD82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402926B-FD2F-4FD2-A26D-0CC23FC822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BEB1275-996C-4AB5-9220-8A94516D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D112FD-2DD3-4028-B2A9-E4DE2820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9333140-A690-47B4-A05C-35565F6D8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61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7073EA-55DD-476A-8537-C2D42DF01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F1402D7-2B8B-4D67-A679-B9DAEE40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4C70A8-8D79-4BF0-8846-F474623F2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FD5A6D-7726-4FFB-9010-44F0BF05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18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0F57EB-7477-430D-9527-2F646418B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C448F0C-DFDB-42FC-BF1B-D3BAD1856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3042CF-D279-45A9-A04F-96A6E3EF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65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F1240-DFBF-483E-A4E1-50ECCB97C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40D5F9-FAE1-4371-940B-12BAAA014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7A9188D-3845-4716-B182-CB9FE0D42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D2F431-2973-4DB6-811A-5E3FC2833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A7454D-B953-4D53-8D56-4514FE6A8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E47BF6-3527-4D1B-8CFC-624B7CDE9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513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DDE906-5536-4DF0-913D-F27167933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0F39DAB-83D9-442C-AD9C-85BD1224A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DF4C5A-7723-4670-B5AF-89BB10E08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0023ED-61DB-441E-B688-34B375C5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C7B86A-6B22-4055-BB86-17FCAAD97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B64E24-7ABC-4F94-9827-A7E813A89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663AFF0-875B-49E5-BABC-C2DA67C3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65F511-D4CE-40A5-99A6-F7FD5FF09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3BED48-92F3-4B78-B68F-E0A6DD147F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6CC6C-B254-468E-87D4-998367623593}" type="datetimeFigureOut">
              <a:rPr lang="zh-CN" altLang="en-US" smtClean="0"/>
              <a:t>2020/12/10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7C4AEB-E72A-410C-817C-2A7D70CEE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2D0C1-4F91-4B26-8448-A995453E4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A3B6D-7074-455B-8A28-BBE1EA6303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84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7%9F%A2%E9%87%8F" TargetMode="External"/><Relationship Id="rId2" Type="http://schemas.openxmlformats.org/officeDocument/2006/relationships/hyperlink" Target="https://baike.baidu.com/item/%E7%89%A9%E4%BD%93%E7%9A%84%E8%B4%A8%E9%87%8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8%83%BD%E9%87%8F" TargetMode="External"/><Relationship Id="rId2" Type="http://schemas.openxmlformats.org/officeDocument/2006/relationships/hyperlink" Target="https://baike.baidu.com/item/%E8%BF%90%E5%8A%A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baike.baidu.com/item/%E9%80%9F%E5%BA%A6" TargetMode="External"/><Relationship Id="rId4" Type="http://schemas.openxmlformats.org/officeDocument/2006/relationships/hyperlink" Target="https://baike.baidu.com/item/%E8%B4%A8%E9%87%8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8EF36-94FC-4173-817C-460E2B2F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934" y="21495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7200" dirty="0"/>
              <a:t>撞球物理</a:t>
            </a:r>
          </a:p>
        </p:txBody>
      </p:sp>
    </p:spTree>
    <p:extLst>
      <p:ext uri="{BB962C8B-B14F-4D97-AF65-F5344CB8AC3E}">
        <p14:creationId xmlns:p14="http://schemas.microsoft.com/office/powerpoint/2010/main" val="350186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DBB19D-DEC9-4AEC-8580-1DC658F93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一维碰撞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36F417-B44E-4FBE-A1E5-3E26BA863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137" y="1870507"/>
            <a:ext cx="846772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77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26AF6A-195B-42CA-AB1A-E9CCDD8A5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多物体碰撞案例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DB8B1E-8BB0-427C-93C4-BE79A49DA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221" y="1690688"/>
            <a:ext cx="6815557" cy="413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60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08A6E2-37F2-4CDD-AAF6-765AF3FF7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二维碰撞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03012B-4947-4319-988F-6F06DEA7E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49" y="1864588"/>
            <a:ext cx="6341102" cy="416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31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1AEE7949-E9A2-43CD-B7DF-CF770D6ACBCF}"/>
              </a:ext>
            </a:extLst>
          </p:cNvPr>
          <p:cNvSpPr/>
          <p:nvPr/>
        </p:nvSpPr>
        <p:spPr>
          <a:xfrm>
            <a:off x="3870663" y="1979718"/>
            <a:ext cx="1722269" cy="1722269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1157EAC-112E-4788-AC4D-B66BBE25904F}"/>
              </a:ext>
            </a:extLst>
          </p:cNvPr>
          <p:cNvSpPr/>
          <p:nvPr/>
        </p:nvSpPr>
        <p:spPr>
          <a:xfrm>
            <a:off x="5115016" y="2352581"/>
            <a:ext cx="2848253" cy="2848253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76FDF0B-06E3-48F3-B43E-AF7A4D7D0EDE}"/>
              </a:ext>
            </a:extLst>
          </p:cNvPr>
          <p:cNvCxnSpPr>
            <a:cxnSpLocks/>
          </p:cNvCxnSpPr>
          <p:nvPr/>
        </p:nvCxnSpPr>
        <p:spPr>
          <a:xfrm>
            <a:off x="2911876" y="2840852"/>
            <a:ext cx="60989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1E68EDA-6D9D-4F09-BA7B-CF3A1EB77AE1}"/>
              </a:ext>
            </a:extLst>
          </p:cNvPr>
          <p:cNvCxnSpPr>
            <a:cxnSpLocks/>
          </p:cNvCxnSpPr>
          <p:nvPr/>
        </p:nvCxnSpPr>
        <p:spPr>
          <a:xfrm flipH="1">
            <a:off x="4709584" y="754602"/>
            <a:ext cx="22213" cy="508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F418A156-C2F4-4060-BC77-50FE543EE8D6}"/>
              </a:ext>
            </a:extLst>
          </p:cNvPr>
          <p:cNvCxnSpPr>
            <a:cxnSpLocks/>
          </p:cNvCxnSpPr>
          <p:nvPr/>
        </p:nvCxnSpPr>
        <p:spPr>
          <a:xfrm>
            <a:off x="2911876" y="3776708"/>
            <a:ext cx="61611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4566CA9-5617-4A73-86B3-1164914D7B76}"/>
              </a:ext>
            </a:extLst>
          </p:cNvPr>
          <p:cNvCxnSpPr>
            <a:cxnSpLocks/>
          </p:cNvCxnSpPr>
          <p:nvPr/>
        </p:nvCxnSpPr>
        <p:spPr>
          <a:xfrm>
            <a:off x="6539143" y="754602"/>
            <a:ext cx="0" cy="5468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D222154-C2A2-41B1-AD22-27D9D5E49BF3}"/>
              </a:ext>
            </a:extLst>
          </p:cNvPr>
          <p:cNvCxnSpPr/>
          <p:nvPr/>
        </p:nvCxnSpPr>
        <p:spPr>
          <a:xfrm flipV="1">
            <a:off x="4731797" y="2432482"/>
            <a:ext cx="470518" cy="4083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2234FED-4A71-49E2-A469-4C02516796B2}"/>
              </a:ext>
            </a:extLst>
          </p:cNvPr>
          <p:cNvCxnSpPr/>
          <p:nvPr/>
        </p:nvCxnSpPr>
        <p:spPr>
          <a:xfrm flipH="1">
            <a:off x="5912528" y="3776707"/>
            <a:ext cx="626614" cy="2715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13476BC6-F4D2-495F-A2F3-7F80A3F91CF6}"/>
              </a:ext>
            </a:extLst>
          </p:cNvPr>
          <p:cNvCxnSpPr/>
          <p:nvPr/>
        </p:nvCxnSpPr>
        <p:spPr>
          <a:xfrm>
            <a:off x="4731797" y="2840852"/>
            <a:ext cx="1807345" cy="935855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163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0283F6A3-FA70-4D39-A58F-10C19600304A}"/>
              </a:ext>
            </a:extLst>
          </p:cNvPr>
          <p:cNvSpPr/>
          <p:nvPr/>
        </p:nvSpPr>
        <p:spPr>
          <a:xfrm>
            <a:off x="3693109" y="2219415"/>
            <a:ext cx="1722269" cy="1722269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AB6CB4D-1CF3-4F74-8B49-038B15308E8C}"/>
              </a:ext>
            </a:extLst>
          </p:cNvPr>
          <p:cNvSpPr/>
          <p:nvPr/>
        </p:nvSpPr>
        <p:spPr>
          <a:xfrm>
            <a:off x="5202684" y="1656422"/>
            <a:ext cx="2848253" cy="2848253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AA53171-2C20-4589-8EC7-1F12A0A4A18B}"/>
              </a:ext>
            </a:extLst>
          </p:cNvPr>
          <p:cNvCxnSpPr>
            <a:cxnSpLocks/>
          </p:cNvCxnSpPr>
          <p:nvPr/>
        </p:nvCxnSpPr>
        <p:spPr>
          <a:xfrm>
            <a:off x="2685494" y="3080549"/>
            <a:ext cx="60989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ADC760F-50C7-484A-975F-13EB2A12375D}"/>
              </a:ext>
            </a:extLst>
          </p:cNvPr>
          <p:cNvCxnSpPr>
            <a:cxnSpLocks/>
          </p:cNvCxnSpPr>
          <p:nvPr/>
        </p:nvCxnSpPr>
        <p:spPr>
          <a:xfrm flipH="1">
            <a:off x="4532030" y="994299"/>
            <a:ext cx="22213" cy="508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30C9A02-1B07-4B97-8350-326880A35225}"/>
              </a:ext>
            </a:extLst>
          </p:cNvPr>
          <p:cNvCxnSpPr>
            <a:cxnSpLocks/>
          </p:cNvCxnSpPr>
          <p:nvPr/>
        </p:nvCxnSpPr>
        <p:spPr>
          <a:xfrm flipV="1">
            <a:off x="4554243" y="2583402"/>
            <a:ext cx="261870" cy="4971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0016EB6-9913-4BB6-87FD-EEDF8701EB7A}"/>
              </a:ext>
            </a:extLst>
          </p:cNvPr>
          <p:cNvCxnSpPr>
            <a:cxnSpLocks/>
          </p:cNvCxnSpPr>
          <p:nvPr/>
        </p:nvCxnSpPr>
        <p:spPr>
          <a:xfrm flipH="1">
            <a:off x="6254299" y="3080548"/>
            <a:ext cx="389524" cy="4577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EEF44A-8758-46F5-89D7-5265FE763F96}"/>
              </a:ext>
            </a:extLst>
          </p:cNvPr>
          <p:cNvCxnSpPr>
            <a:cxnSpLocks/>
          </p:cNvCxnSpPr>
          <p:nvPr/>
        </p:nvCxnSpPr>
        <p:spPr>
          <a:xfrm>
            <a:off x="4554243" y="3080549"/>
            <a:ext cx="2089580" cy="0"/>
          </a:xfrm>
          <a:prstGeom prst="line">
            <a:avLst/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EAEDA42-FC37-4D72-B312-22ABBA4B1DDD}"/>
              </a:ext>
            </a:extLst>
          </p:cNvPr>
          <p:cNvCxnSpPr>
            <a:cxnSpLocks/>
          </p:cNvCxnSpPr>
          <p:nvPr/>
        </p:nvCxnSpPr>
        <p:spPr>
          <a:xfrm>
            <a:off x="6626810" y="816746"/>
            <a:ext cx="1" cy="4785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169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09C3B97-F181-402D-B41F-7AAD12CF53D9}"/>
              </a:ext>
            </a:extLst>
          </p:cNvPr>
          <p:cNvSpPr/>
          <p:nvPr/>
        </p:nvSpPr>
        <p:spPr>
          <a:xfrm>
            <a:off x="3693109" y="2219415"/>
            <a:ext cx="1722269" cy="1722269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87ADE14-B5ED-468F-9A5D-51C1EEB2D56F}"/>
              </a:ext>
            </a:extLst>
          </p:cNvPr>
          <p:cNvSpPr/>
          <p:nvPr/>
        </p:nvSpPr>
        <p:spPr>
          <a:xfrm>
            <a:off x="5202684" y="1656422"/>
            <a:ext cx="2848253" cy="2848253"/>
          </a:xfrm>
          <a:prstGeom prst="ellipse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30B6EA1-9E55-4D95-99CB-0BC6DBA820A6}"/>
              </a:ext>
            </a:extLst>
          </p:cNvPr>
          <p:cNvCxnSpPr>
            <a:cxnSpLocks/>
          </p:cNvCxnSpPr>
          <p:nvPr/>
        </p:nvCxnSpPr>
        <p:spPr>
          <a:xfrm flipV="1">
            <a:off x="4554243" y="3080548"/>
            <a:ext cx="461640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4E2442B6-92F6-4C06-9D56-8594E56A52D7}"/>
              </a:ext>
            </a:extLst>
          </p:cNvPr>
          <p:cNvCxnSpPr>
            <a:cxnSpLocks/>
          </p:cNvCxnSpPr>
          <p:nvPr/>
        </p:nvCxnSpPr>
        <p:spPr>
          <a:xfrm flipH="1">
            <a:off x="6019060" y="3080548"/>
            <a:ext cx="6247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295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7C24A7-F561-4DF1-936C-4319A1D77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12" y="2183908"/>
            <a:ext cx="10515600" cy="2249982"/>
          </a:xfrm>
        </p:spPr>
        <p:txBody>
          <a:bodyPr>
            <a:normAutofit/>
          </a:bodyPr>
          <a:lstStyle/>
          <a:p>
            <a:pPr algn="ctr"/>
            <a:r>
              <a:rPr lang="zh-CN" altLang="en-US" sz="8800" dirty="0"/>
              <a:t>质量</a:t>
            </a:r>
          </a:p>
        </p:txBody>
      </p:sp>
    </p:spTree>
    <p:extLst>
      <p:ext uri="{BB962C8B-B14F-4D97-AF65-F5344CB8AC3E}">
        <p14:creationId xmlns:p14="http://schemas.microsoft.com/office/powerpoint/2010/main" val="3002282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D70A42-CF08-4352-983A-CC9B6CEE7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动量和动能</a:t>
            </a:r>
          </a:p>
        </p:txBody>
      </p:sp>
    </p:spTree>
    <p:extLst>
      <p:ext uri="{BB962C8B-B14F-4D97-AF65-F5344CB8AC3E}">
        <p14:creationId xmlns:p14="http://schemas.microsoft.com/office/powerpoint/2010/main" val="2318210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24ED2-9F31-4431-89EA-F488F809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动量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5C3912-3B49-4BA2-B5EC-218DC540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动量（</a:t>
            </a:r>
            <a:r>
              <a:rPr lang="en-US" altLang="zh-CN" dirty="0"/>
              <a:t>Momentum</a:t>
            </a:r>
            <a:r>
              <a:rPr lang="zh-CN" altLang="en-US" dirty="0"/>
              <a:t>）又称线性动量（</a:t>
            </a:r>
            <a:r>
              <a:rPr lang="en-US" altLang="zh-CN" dirty="0"/>
              <a:t>Linear Momentum</a:t>
            </a:r>
            <a:r>
              <a:rPr lang="zh-CN" altLang="en-US" dirty="0"/>
              <a:t>）。在经典力学中，动量（是指国际单位制中的单位为</a:t>
            </a:r>
            <a:r>
              <a:rPr lang="en-US" altLang="zh-CN" dirty="0" err="1"/>
              <a:t>kg·m</a:t>
            </a:r>
            <a:r>
              <a:rPr lang="en-US" altLang="zh-CN" dirty="0"/>
              <a:t>/s </a:t>
            </a:r>
            <a:r>
              <a:rPr lang="zh-CN" altLang="en-US" dirty="0"/>
              <a:t>，量纲</a:t>
            </a:r>
            <a:r>
              <a:rPr lang="en-US" altLang="zh-CN" dirty="0"/>
              <a:t>MLT⁻¹</a:t>
            </a:r>
            <a:r>
              <a:rPr lang="zh-CN" altLang="en-US" dirty="0"/>
              <a:t>）表示为</a:t>
            </a:r>
            <a:r>
              <a:rPr lang="zh-CN" altLang="en-US" dirty="0">
                <a:hlinkClick r:id="rId2"/>
              </a:rPr>
              <a:t>物体的质量</a:t>
            </a:r>
            <a:r>
              <a:rPr lang="zh-CN" altLang="en-US" dirty="0"/>
              <a:t>和速度的乘积，是与物体的质量和速度相关的物理量，指的是运动物体的作用效果。动量也是</a:t>
            </a:r>
            <a:r>
              <a:rPr lang="zh-CN" altLang="en-US" dirty="0">
                <a:hlinkClick r:id="rId3"/>
              </a:rPr>
              <a:t>矢量</a:t>
            </a:r>
            <a:r>
              <a:rPr lang="zh-CN" altLang="en-US" dirty="0"/>
              <a:t>，它的方向与速度的方向相同。</a:t>
            </a:r>
            <a:endParaRPr lang="en-US" altLang="zh-CN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zh-CN" altLang="en-US" dirty="0"/>
              <a:t>公式： </a:t>
            </a:r>
            <a:r>
              <a:rPr lang="en-US" altLang="zh-CN" dirty="0"/>
              <a:t>p = m * v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594031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E314E-6FFB-47B9-B33C-351C327FA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960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动量守恒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447AED-291F-467D-8CA1-2FD7CC30E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5120"/>
            <a:ext cx="10515600" cy="291505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3600" dirty="0"/>
              <a:t>如果一个系统不受外力或所受外力的矢量和为零，那么这个系统的总动量保持不变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/>
              <a:t>m1</a:t>
            </a:r>
            <a:r>
              <a:rPr lang="zh-CN" altLang="en-US" sz="3600" dirty="0"/>
              <a:t> </a:t>
            </a:r>
            <a:r>
              <a:rPr lang="en-US" altLang="zh-CN" sz="3600" dirty="0"/>
              <a:t>*</a:t>
            </a:r>
            <a:r>
              <a:rPr lang="zh-CN" altLang="en-US" sz="3600" dirty="0"/>
              <a:t> </a:t>
            </a:r>
            <a:r>
              <a:rPr lang="en-US" altLang="zh-CN" sz="3600" dirty="0"/>
              <a:t>v1</a:t>
            </a:r>
            <a:r>
              <a:rPr lang="zh-CN" altLang="en-US" sz="3600" dirty="0"/>
              <a:t> </a:t>
            </a:r>
            <a:r>
              <a:rPr lang="en-US" altLang="zh-CN" sz="3600" dirty="0"/>
              <a:t>+ m2 * v2 = m1 * v1Final + m2 * v2Final;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25127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0B36D9-5268-40F9-BEE1-CF9346AE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动能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201A7E-2C84-4F96-8B77-617589B96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定义：物体由于</a:t>
            </a:r>
            <a:r>
              <a:rPr lang="zh-CN" altLang="en-US" dirty="0">
                <a:hlinkClick r:id="rId2"/>
              </a:rPr>
              <a:t>运动</a:t>
            </a:r>
            <a:r>
              <a:rPr lang="zh-CN" altLang="en-US" dirty="0"/>
              <a:t>而具有的</a:t>
            </a:r>
            <a:r>
              <a:rPr lang="zh-CN" altLang="en-US" dirty="0">
                <a:hlinkClick r:id="rId3"/>
              </a:rPr>
              <a:t>能量</a:t>
            </a:r>
            <a:r>
              <a:rPr lang="zh-CN" altLang="en-US" dirty="0"/>
              <a:t>，称为物体的动能。它的大小定义为物体</a:t>
            </a:r>
            <a:r>
              <a:rPr lang="zh-CN" altLang="en-US" dirty="0">
                <a:hlinkClick r:id="rId4"/>
              </a:rPr>
              <a:t>质量</a:t>
            </a:r>
            <a:r>
              <a:rPr lang="zh-CN" altLang="en-US" dirty="0"/>
              <a:t>与</a:t>
            </a:r>
            <a:r>
              <a:rPr lang="zh-CN" altLang="en-US" dirty="0">
                <a:hlinkClick r:id="rId5"/>
              </a:rPr>
              <a:t>速度</a:t>
            </a:r>
            <a:r>
              <a:rPr lang="zh-CN" altLang="en-US" dirty="0"/>
              <a:t>平方乘积的二分之一。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因此，</a:t>
            </a:r>
            <a:r>
              <a:rPr lang="zh-CN" altLang="en-US" dirty="0">
                <a:hlinkClick r:id="rId4"/>
              </a:rPr>
              <a:t>质量</a:t>
            </a:r>
            <a:r>
              <a:rPr lang="zh-CN" altLang="en-US" dirty="0"/>
              <a:t>相同的物体，运动</a:t>
            </a:r>
            <a:r>
              <a:rPr lang="zh-CN" altLang="en-US" dirty="0">
                <a:hlinkClick r:id="rId5"/>
              </a:rPr>
              <a:t>速度</a:t>
            </a:r>
            <a:r>
              <a:rPr lang="zh-CN" altLang="en-US" dirty="0"/>
              <a:t>越大，它的动能越大；运动</a:t>
            </a:r>
            <a:r>
              <a:rPr lang="zh-CN" altLang="en-US" dirty="0">
                <a:hlinkClick r:id="rId5"/>
              </a:rPr>
              <a:t>速度</a:t>
            </a:r>
            <a:r>
              <a:rPr lang="zh-CN" altLang="en-US" dirty="0"/>
              <a:t>相同的物体，</a:t>
            </a:r>
            <a:r>
              <a:rPr lang="zh-CN" altLang="en-US" dirty="0">
                <a:hlinkClick r:id="rId4"/>
              </a:rPr>
              <a:t>质量</a:t>
            </a:r>
            <a:r>
              <a:rPr lang="zh-CN" altLang="en-US" dirty="0"/>
              <a:t>越大，具有的动能就越大。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公式：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CF8C09F-11F1-4930-95F5-23CBBF6EA8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198" y="4885422"/>
            <a:ext cx="1971950" cy="10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54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E0324F-2D41-482B-A12C-A17C5579B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动能守恒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BA34D3-9B21-4B0A-9A7D-B1CE79586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761" y="1825625"/>
            <a:ext cx="11487705" cy="435133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zh-CN" altLang="en-US" dirty="0"/>
              <a:t>物体或系统不受力或者所受之力（对于系统，包括外力与内力）矢量和为零，或者各力所做元功代数和为零，那么物体或系统的动能保持不变。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0.5 </a:t>
            </a:r>
            <a:r>
              <a:rPr lang="zh-CN" altLang="en-US" dirty="0"/>
              <a:t>* </a:t>
            </a:r>
            <a:r>
              <a:rPr lang="en-US" altLang="zh-CN" dirty="0"/>
              <a:t>m1 * v1</a:t>
            </a:r>
            <a:r>
              <a:rPr lang="en-US" altLang="zh-CN" baseline="30000" dirty="0"/>
              <a:t>2</a:t>
            </a:r>
            <a:r>
              <a:rPr lang="en-US" altLang="zh-CN" dirty="0"/>
              <a:t> + 0.5 </a:t>
            </a:r>
            <a:r>
              <a:rPr lang="zh-CN" altLang="en-US" dirty="0"/>
              <a:t>* </a:t>
            </a:r>
            <a:r>
              <a:rPr lang="en-US" altLang="zh-CN" dirty="0"/>
              <a:t>m2 * v2</a:t>
            </a:r>
            <a:r>
              <a:rPr lang="en-US" altLang="zh-CN" baseline="30000" dirty="0"/>
              <a:t>2 </a:t>
            </a:r>
            <a:r>
              <a:rPr lang="en-US" altLang="zh-CN" dirty="0"/>
              <a:t>= 0.5 </a:t>
            </a:r>
            <a:r>
              <a:rPr lang="zh-CN" altLang="en-US" dirty="0"/>
              <a:t>* </a:t>
            </a:r>
            <a:r>
              <a:rPr lang="en-US" altLang="zh-CN" dirty="0"/>
              <a:t>m1 * v1Final</a:t>
            </a:r>
            <a:r>
              <a:rPr lang="en-US" altLang="zh-CN" baseline="30000" dirty="0"/>
              <a:t>2</a:t>
            </a:r>
            <a:r>
              <a:rPr lang="en-US" altLang="zh-CN" dirty="0"/>
              <a:t> + 0.5 </a:t>
            </a:r>
            <a:r>
              <a:rPr lang="zh-CN" altLang="en-US" dirty="0"/>
              <a:t>* </a:t>
            </a:r>
            <a:r>
              <a:rPr lang="en-US" altLang="zh-CN" dirty="0"/>
              <a:t>m2 * v2Final</a:t>
            </a:r>
            <a:r>
              <a:rPr lang="en-US" altLang="zh-CN" baseline="30000" dirty="0"/>
              <a:t>2 </a:t>
            </a:r>
            <a:endParaRPr lang="zh-CN" altLang="en-US" dirty="0"/>
          </a:p>
          <a:p>
            <a:pPr marL="0" indent="0">
              <a:buNone/>
            </a:pPr>
            <a:endParaRPr lang="zh-CN" alt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1386133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841902-BABC-4B00-892E-D89668751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11892"/>
          </a:xfrm>
        </p:spPr>
        <p:txBody>
          <a:bodyPr/>
          <a:lstStyle/>
          <a:p>
            <a:r>
              <a:rPr lang="en-US" altLang="zh-CN" dirty="0"/>
              <a:t>m1</a:t>
            </a:r>
            <a:r>
              <a:rPr lang="zh-CN" altLang="en-US" dirty="0"/>
              <a:t> </a:t>
            </a:r>
            <a:r>
              <a:rPr lang="en-US" altLang="zh-CN" dirty="0"/>
              <a:t>*</a:t>
            </a:r>
            <a:r>
              <a:rPr lang="zh-CN" altLang="en-US" dirty="0"/>
              <a:t> </a:t>
            </a:r>
            <a:r>
              <a:rPr lang="en-US" altLang="zh-CN" dirty="0"/>
              <a:t>v1</a:t>
            </a:r>
            <a:r>
              <a:rPr lang="zh-CN" altLang="en-US" dirty="0"/>
              <a:t> </a:t>
            </a:r>
            <a:r>
              <a:rPr lang="en-US" altLang="zh-CN" dirty="0"/>
              <a:t>+ m2 * v2 = m1 * v1Final + m2 * v2Final;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0.5 </a:t>
            </a:r>
            <a:r>
              <a:rPr lang="zh-CN" altLang="en-US" dirty="0"/>
              <a:t>* </a:t>
            </a:r>
            <a:r>
              <a:rPr lang="en-US" altLang="zh-CN" dirty="0"/>
              <a:t>m1 * v1</a:t>
            </a:r>
            <a:r>
              <a:rPr lang="en-US" altLang="zh-CN" baseline="30000" dirty="0"/>
              <a:t>2</a:t>
            </a:r>
            <a:r>
              <a:rPr lang="en-US" altLang="zh-CN" dirty="0"/>
              <a:t> + 0.5 </a:t>
            </a:r>
            <a:r>
              <a:rPr lang="zh-CN" altLang="en-US" dirty="0"/>
              <a:t>* </a:t>
            </a:r>
            <a:r>
              <a:rPr lang="en-US" altLang="zh-CN" dirty="0"/>
              <a:t>m2 * v2</a:t>
            </a:r>
            <a:r>
              <a:rPr lang="en-US" altLang="zh-CN" baseline="30000" dirty="0"/>
              <a:t>2 </a:t>
            </a:r>
            <a:r>
              <a:rPr lang="en-US" altLang="zh-CN" dirty="0"/>
              <a:t>= 0.5 </a:t>
            </a:r>
            <a:r>
              <a:rPr lang="zh-CN" altLang="en-US" dirty="0"/>
              <a:t>* </a:t>
            </a:r>
            <a:r>
              <a:rPr lang="en-US" altLang="zh-CN" dirty="0"/>
              <a:t>m1 * v1Final</a:t>
            </a:r>
            <a:r>
              <a:rPr lang="en-US" altLang="zh-CN" baseline="30000" dirty="0"/>
              <a:t>2</a:t>
            </a:r>
            <a:r>
              <a:rPr lang="en-US" altLang="zh-CN" dirty="0"/>
              <a:t> + 0.5 </a:t>
            </a:r>
            <a:r>
              <a:rPr lang="zh-CN" altLang="en-US" dirty="0"/>
              <a:t>* </a:t>
            </a:r>
            <a:r>
              <a:rPr lang="en-US" altLang="zh-CN" dirty="0"/>
              <a:t>m2 * v2Final</a:t>
            </a:r>
            <a:r>
              <a:rPr lang="en-US" altLang="zh-CN" baseline="30000" dirty="0"/>
              <a:t>2 </a:t>
            </a:r>
            <a:br>
              <a:rPr lang="zh-CN" altLang="en-US" dirty="0"/>
            </a:b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086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AAEEA-266D-4911-B32F-4395F58B8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38525"/>
          </a:xfrm>
        </p:spPr>
        <p:txBody>
          <a:bodyPr/>
          <a:lstStyle/>
          <a:p>
            <a:r>
              <a:rPr lang="en-US" altLang="zh-CN" dirty="0"/>
              <a:t>v1Final = ((m1 – m2)*v1 + 2*m2*v2)/(m1 + m2);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v2Final = ((m2 – m1)* v2 + 2*m1*v1) / (m1 + m2);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244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2838</TotalTime>
  <Words>378</Words>
  <Application>Microsoft Macintosh PowerPoint</Application>
  <PresentationFormat>宽屏</PresentationFormat>
  <Paragraphs>27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撞球物理</vt:lpstr>
      <vt:lpstr>质量</vt:lpstr>
      <vt:lpstr>动量和动能</vt:lpstr>
      <vt:lpstr>动量</vt:lpstr>
      <vt:lpstr>动量守恒</vt:lpstr>
      <vt:lpstr>动能</vt:lpstr>
      <vt:lpstr>动能守恒</vt:lpstr>
      <vt:lpstr>m1 * v1 + m2 * v2 = m1 * v1Final + m2 * v2Final;  0.5 * m1 * v12 + 0.5 * m2 * v22 = 0.5 * m1 * v1Final2 + 0.5 * m2 * v2Final2   </vt:lpstr>
      <vt:lpstr>v1Final = ((m1 – m2)*v1 + 2*m2*v2)/(m1 + m2);  v2Final = ((m2 – m1)* v2 + 2*m1*v1) / (m1 + m2);</vt:lpstr>
      <vt:lpstr>一维碰撞</vt:lpstr>
      <vt:lpstr>多物体碰撞案例</vt:lpstr>
      <vt:lpstr>二维碰撞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动能和动量</dc:title>
  <dc:creator>master</dc:creator>
  <cp:lastModifiedBy>qaa</cp:lastModifiedBy>
  <cp:revision>28</cp:revision>
  <dcterms:created xsi:type="dcterms:W3CDTF">2017-09-14T08:44:42Z</dcterms:created>
  <dcterms:modified xsi:type="dcterms:W3CDTF">2020-12-11T16:33:36Z</dcterms:modified>
</cp:coreProperties>
</file>

<file path=docProps/thumbnail.jpeg>
</file>